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sldx" ContentType="application/vnd.openxmlformats-officedocument.presentationml.slide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7" r:id="rId4"/>
    <p:sldId id="261" r:id="rId5"/>
    <p:sldId id="258" r:id="rId6"/>
    <p:sldId id="268" r:id="rId7"/>
    <p:sldId id="260" r:id="rId8"/>
    <p:sldId id="269" r:id="rId9"/>
    <p:sldId id="259" r:id="rId10"/>
    <p:sldId id="262" r:id="rId11"/>
    <p:sldId id="264" r:id="rId12"/>
    <p:sldId id="265" r:id="rId13"/>
    <p:sldId id="266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1282" y="7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100"/>
              <a:t>GRMS and Failure Rates for Fuel Rail</a:t>
            </a:r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power"/>
            <c:dispRSqr val="0"/>
            <c:dispEq val="1"/>
            <c:trendlineLbl>
              <c:layout>
                <c:manualLayout>
                  <c:x val="-2.0653348524589291E-2"/>
                  <c:y val="0.22469330322879316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2400" baseline="0"/>
                      <a:t>y = 15.408x</a:t>
                    </a:r>
                    <a:r>
                      <a:rPr lang="en-US" sz="2400" baseline="30000"/>
                      <a:t>-0.149</a:t>
                    </a:r>
                    <a:endParaRPr lang="en-US" sz="2400"/>
                  </a:p>
                </c:rich>
              </c:tx>
              <c:numFmt formatCode="General" sourceLinked="0"/>
            </c:trendlineLbl>
          </c:trendline>
          <c:xVal>
            <c:numRef>
              <c:f>Sheet1!$D$5:$D$9</c:f>
              <c:numCache>
                <c:formatCode>General</c:formatCode>
                <c:ptCount val="5"/>
                <c:pt idx="0">
                  <c:v>70</c:v>
                </c:pt>
                <c:pt idx="1">
                  <c:v>157</c:v>
                </c:pt>
                <c:pt idx="2">
                  <c:v>998</c:v>
                </c:pt>
                <c:pt idx="3">
                  <c:v>1680</c:v>
                </c:pt>
                <c:pt idx="4">
                  <c:v>7200</c:v>
                </c:pt>
              </c:numCache>
            </c:numRef>
          </c:xVal>
          <c:yVal>
            <c:numRef>
              <c:f>Sheet1!$E$5:$E$9</c:f>
              <c:numCache>
                <c:formatCode>General</c:formatCode>
                <c:ptCount val="5"/>
                <c:pt idx="0">
                  <c:v>8.1999999999999993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06516856"/>
        <c:axId val="506517248"/>
      </c:scatterChart>
      <c:valAx>
        <c:axId val="506516856"/>
        <c:scaling>
          <c:logBase val="10"/>
          <c:orientation val="minMax"/>
        </c:scaling>
        <c:delete val="0"/>
        <c:axPos val="b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Minutes to failure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06517248"/>
        <c:crosses val="autoZero"/>
        <c:crossBetween val="midCat"/>
      </c:valAx>
      <c:valAx>
        <c:axId val="506517248"/>
        <c:scaling>
          <c:logBase val="10"/>
          <c:orientation val="minMax"/>
        </c:scaling>
        <c:delete val="0"/>
        <c:axPos val="l"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G RMS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50651685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EE68ED-5C21-D446-B6B1-4F7C6D04C467}" type="datetimeFigureOut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E6139-6686-5F4F-8A9F-1E4B09B6CDA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777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FBFFC-BD38-1F4D-9144-0CB4567FEBEF}" type="datetimeFigureOut">
              <a:rPr lang="en-US" smtClean="0"/>
              <a:pPr/>
              <a:t>7/28/2015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60BD4-ED20-F746-8BC6-089C54157F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57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29A74-25D5-4B37-8786-61549EBC608F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23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87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FF817-3284-44AC-AAD2-739F1785B1CC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301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637" y="1600200"/>
            <a:ext cx="439716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017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14D02-69D8-4D2C-B868-37966670FF92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70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flipH="1">
            <a:off x="98637" y="1535113"/>
            <a:ext cx="43987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638" y="2174875"/>
            <a:ext cx="43987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40496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40496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3D1AB-62DB-4332-9E04-F046FCE9E5B8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03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237D2-525E-48A3-9824-4AE2D97B6520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13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5F87-921A-4097-B223-2E4F68D54E9E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4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626" y="801384"/>
            <a:ext cx="3329887" cy="6337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801384"/>
            <a:ext cx="5450277" cy="532477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626" y="1435100"/>
            <a:ext cx="3329887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12158-0734-4830-A9FA-19B15701DD10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89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26041"/>
            <a:ext cx="5486400" cy="390153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714A7-B6F2-4B8D-9EFF-7C607FC6EC2C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489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637" y="838371"/>
            <a:ext cx="8951349" cy="579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" y="1600200"/>
            <a:ext cx="895134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34398-1982-4191-BD91-F377DA358C24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3BCC94-14C1-6E4C-844A-BD620173F6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-1"/>
            <a:ext cx="9144000" cy="70788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 smtClean="0">
                <a:ln w="11430"/>
                <a:solidFill>
                  <a:srgbClr val="FFFFFF">
                    <a:lumMod val="9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2015 Workshop </a:t>
            </a:r>
            <a:r>
              <a:rPr lang="en-US" sz="2000" b="1" dirty="0">
                <a:ln w="11430"/>
                <a:solidFill>
                  <a:srgbClr val="FFFFFF">
                    <a:lumMod val="9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on Accelerated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dirty="0">
                <a:ln w="11430"/>
                <a:solidFill>
                  <a:srgbClr val="FFFFFF">
                    <a:lumMod val="95000"/>
                  </a:srgb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Stress Testing and Reliability</a:t>
            </a:r>
          </a:p>
        </p:txBody>
      </p:sp>
      <p:pic>
        <p:nvPicPr>
          <p:cNvPr id="9" name="Picture 14" descr="ASTRLogo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337" y="32215"/>
            <a:ext cx="847725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asq logo.jp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7904" y="95633"/>
            <a:ext cx="1459895" cy="5378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37569" y="-39274"/>
            <a:ext cx="1319881" cy="73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58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Slide1.sl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FDS, Kurtosion and Reliability Testing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Steve Smithson</a:t>
            </a:r>
          </a:p>
          <a:p>
            <a:r>
              <a:rPr lang="en-US" dirty="0">
                <a:solidFill>
                  <a:schemeClr val="tx1"/>
                </a:solidFill>
              </a:rPr>
              <a:t>Smithson &amp; </a:t>
            </a:r>
            <a:r>
              <a:rPr lang="en-US" dirty="0" err="1">
                <a:solidFill>
                  <a:schemeClr val="tx1"/>
                </a:solidFill>
              </a:rPr>
              <a:t>Assoc.,Inc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reps@smithson-associates.com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9 - 11, St. Cambridge, 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4DA68-9549-464D-8F3D-146DA9EFBF96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7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gRMS-- </a:t>
            </a:r>
            <a:r>
              <a:rPr lang="en-US" b="1" dirty="0"/>
              <a:t>Σ</a:t>
            </a:r>
            <a:r>
              <a:rPr lang="en-US" b="1" baseline="-25000" dirty="0"/>
              <a:t>FDS</a:t>
            </a:r>
            <a:r>
              <a:rPr lang="en-US" dirty="0" smtClean="0"/>
              <a:t>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Two RS Machines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739284" y="2432649"/>
            <a:ext cx="4176896" cy="323490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426015" y="2554568"/>
            <a:ext cx="31141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FDS plots for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horizontal plane (X and Y) and 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 axis (vertical) showing the X, Y, Z balance at a single accel location.   RMS values between Z axis and X and Y axes vary by 1.6:1 whereas, in terms of damage in Table 2, they vary from 100:1 to 1000:1.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33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HALT &amp; HASS on Different Machines?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603" y="3758814"/>
            <a:ext cx="4513459" cy="25151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5062" y="3790980"/>
            <a:ext cx="4326033" cy="2450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7201" y="1737420"/>
            <a:ext cx="84021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Machines of different manufacture or different models from same manufacturer will </a:t>
            </a:r>
            <a:r>
              <a:rPr lang="en-US" sz="2000" dirty="0" smtClean="0"/>
              <a:t>usually </a:t>
            </a:r>
            <a:r>
              <a:rPr lang="en-US" sz="2000" dirty="0" smtClean="0"/>
              <a:t>show variability of damage from different table  </a:t>
            </a:r>
            <a:r>
              <a:rPr lang="en-US" sz="2000" dirty="0" smtClean="0"/>
              <a:t>locations</a:t>
            </a:r>
          </a:p>
          <a:p>
            <a:endParaRPr lang="en-US" sz="2000" dirty="0"/>
          </a:p>
          <a:p>
            <a:r>
              <a:rPr lang="en-US" sz="2000" dirty="0" smtClean="0"/>
              <a:t>FDS for same time exposure shows spectral and generates  </a:t>
            </a:r>
            <a:r>
              <a:rPr lang="en-US" sz="2000" b="1" dirty="0" smtClean="0"/>
              <a:t>Σ</a:t>
            </a:r>
            <a:r>
              <a:rPr lang="en-US" sz="2000" b="1" baseline="-25000" dirty="0" smtClean="0"/>
              <a:t>FDS </a:t>
            </a:r>
            <a:r>
              <a:rPr lang="en-US" sz="2000" dirty="0" smtClean="0"/>
              <a:t>  for comparison with UUT resonant response bandwidths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88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00681"/>
            <a:ext cx="8951349" cy="579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Import or </a:t>
            </a:r>
            <a:r>
              <a:rPr lang="en-US" dirty="0" smtClean="0"/>
              <a:t>Run, </a:t>
            </a:r>
            <a:r>
              <a:rPr lang="en-US" dirty="0" smtClean="0"/>
              <a:t>get FDS &amp; </a:t>
            </a:r>
            <a:r>
              <a:rPr lang="en-US" b="1" dirty="0"/>
              <a:t>Σ</a:t>
            </a:r>
            <a:r>
              <a:rPr lang="en-US" b="1" baseline="-25000" dirty="0"/>
              <a:t>FDS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Note kurtosis &amp; Record Peaks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" y="2195512"/>
            <a:ext cx="8951349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EUE– Service Life model with FDS &amp; </a:t>
            </a:r>
            <a:r>
              <a:rPr lang="en-US" b="1" dirty="0"/>
              <a:t>Σ</a:t>
            </a:r>
            <a:r>
              <a:rPr lang="en-US" b="1" baseline="-25000" dirty="0"/>
              <a:t>FDS</a:t>
            </a:r>
            <a:endParaRPr lang="en-US" dirty="0" smtClean="0"/>
          </a:p>
          <a:p>
            <a:r>
              <a:rPr lang="en-US" dirty="0" smtClean="0"/>
              <a:t>Qual test—Compare with EUE with FDS &amp; </a:t>
            </a:r>
            <a:r>
              <a:rPr lang="en-US" b="1" dirty="0"/>
              <a:t>Σ</a:t>
            </a:r>
            <a:r>
              <a:rPr lang="en-US" b="1" baseline="-25000" dirty="0"/>
              <a:t>FDS</a:t>
            </a:r>
            <a:endParaRPr lang="en-US" dirty="0" smtClean="0"/>
          </a:p>
          <a:p>
            <a:r>
              <a:rPr lang="en-US" dirty="0" smtClean="0"/>
              <a:t>HALT—Document </a:t>
            </a:r>
            <a:r>
              <a:rPr lang="en-US" b="1" dirty="0"/>
              <a:t>Σ</a:t>
            </a:r>
            <a:r>
              <a:rPr lang="en-US" b="1" baseline="-25000" dirty="0"/>
              <a:t>FDS</a:t>
            </a:r>
            <a:r>
              <a:rPr lang="en-US" dirty="0" smtClean="0"/>
              <a:t>  to failure &amp; cumulative</a:t>
            </a:r>
          </a:p>
          <a:p>
            <a:r>
              <a:rPr lang="en-US" dirty="0" smtClean="0"/>
              <a:t>HASS—as % of cumulative HALT </a:t>
            </a:r>
            <a:r>
              <a:rPr lang="en-US" b="1" dirty="0"/>
              <a:t>Σ</a:t>
            </a:r>
            <a:r>
              <a:rPr lang="en-US" b="1" baseline="-25000" dirty="0"/>
              <a:t>FDS</a:t>
            </a:r>
            <a:endParaRPr lang="en-US" dirty="0" smtClean="0"/>
          </a:p>
          <a:p>
            <a:r>
              <a:rPr lang="en-US" dirty="0" smtClean="0"/>
              <a:t>RDT– FDS &amp; </a:t>
            </a:r>
            <a:r>
              <a:rPr lang="en-US" b="1" dirty="0"/>
              <a:t>Σ</a:t>
            </a:r>
            <a:r>
              <a:rPr lang="en-US" b="1" baseline="-25000" dirty="0"/>
              <a:t>FDS</a:t>
            </a:r>
            <a:r>
              <a:rPr lang="en-US" dirty="0" smtClean="0"/>
              <a:t> for test </a:t>
            </a:r>
            <a:r>
              <a:rPr lang="en-US" dirty="0" smtClean="0"/>
              <a:t>compression</a:t>
            </a:r>
          </a:p>
          <a:p>
            <a:r>
              <a:rPr lang="en-US" dirty="0" smtClean="0"/>
              <a:t>Generate Gaussian PSD of Equivalent Damage</a:t>
            </a:r>
            <a:endParaRPr lang="en-US" dirty="0" smtClean="0"/>
          </a:p>
          <a:p>
            <a:r>
              <a:rPr lang="en-US" dirty="0" smtClean="0"/>
              <a:t>Re-introduce </a:t>
            </a:r>
            <a:r>
              <a:rPr lang="en-US" dirty="0" smtClean="0"/>
              <a:t>actual peaks via </a:t>
            </a:r>
            <a:r>
              <a:rPr lang="en-US" dirty="0" smtClean="0"/>
              <a:t>Kurtosion decreases test RMS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6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Look at the number of high excitation peaks in the excitation spectrum (Kurtosis) for a truer measure of damage.</a:t>
            </a:r>
          </a:p>
          <a:p>
            <a:r>
              <a:rPr lang="en-US" dirty="0" smtClean="0"/>
              <a:t>FDS is a superior method to calculate damage models.</a:t>
            </a:r>
          </a:p>
          <a:p>
            <a:r>
              <a:rPr lang="en-US" dirty="0" smtClean="0"/>
              <a:t>Check variability across the shaker table</a:t>
            </a:r>
          </a:p>
          <a:p>
            <a:r>
              <a:rPr lang="en-US" dirty="0" smtClean="0"/>
              <a:t>FDS is a better way to describe HALT or HASS results, traditional tests and end-use environments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29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325" y="1843327"/>
            <a:ext cx="8951349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Smithson</a:t>
            </a:r>
            <a:r>
              <a:rPr lang="en-US" sz="2800" dirty="0"/>
              <a:t>, Stephen A., </a:t>
            </a:r>
            <a:r>
              <a:rPr lang="en-US" sz="2800" dirty="0" smtClean="0"/>
              <a:t>“Correlating HALT &amp; HASS, RS/HALT Vibration and End-Use Environments”, </a:t>
            </a:r>
            <a:r>
              <a:rPr lang="en-US" sz="2800" dirty="0"/>
              <a:t>2014 Accelerated Stress Testing &amp; Reliability Workshop, St. Paul 10-12 October 2014</a:t>
            </a:r>
            <a:endParaRPr lang="en-US" sz="2800" dirty="0" smtClean="0"/>
          </a:p>
          <a:p>
            <a:r>
              <a:rPr lang="en-US" sz="2800" dirty="0" smtClean="0"/>
              <a:t>Van Baren, John G, and Achatz, Thomas, “Using </a:t>
            </a:r>
            <a:r>
              <a:rPr lang="en-US" sz="2800" dirty="0"/>
              <a:t>Fatigue Damage Spectrum for Accelerated Testing with Correlation to End-use Environment”, 2014 Accelerated Stress Testing &amp; Reliability Workshop, St. Paul 10-12 October 2014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82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651" y="1370012"/>
            <a:ext cx="8951349" cy="4571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Abstract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033" y="1600200"/>
            <a:ext cx="8951349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 </a:t>
            </a:r>
            <a:r>
              <a:rPr lang="en-US" dirty="0"/>
              <a:t>The FDS is a spectrum representing cycle-counted cumulative damage with frequency resolution that applies to </a:t>
            </a:r>
            <a:r>
              <a:rPr lang="en-US" b="1" i="1" dirty="0">
                <a:solidFill>
                  <a:srgbClr val="C00000"/>
                </a:solidFill>
              </a:rPr>
              <a:t>all</a:t>
            </a:r>
            <a:r>
              <a:rPr lang="en-US" i="1" dirty="0"/>
              <a:t> </a:t>
            </a:r>
            <a:r>
              <a:rPr lang="en-US" dirty="0"/>
              <a:t>shaker </a:t>
            </a:r>
            <a:r>
              <a:rPr lang="en-US" dirty="0" smtClean="0"/>
              <a:t>types.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FDS is compatible with Miner’s rule for summing fatigue damage. G</a:t>
            </a:r>
            <a:r>
              <a:rPr lang="en-US" sz="2100" dirty="0" smtClean="0"/>
              <a:t>RMS</a:t>
            </a:r>
            <a:r>
              <a:rPr lang="en-US" dirty="0" smtClean="0"/>
              <a:t> methods may not be.</a:t>
            </a:r>
          </a:p>
          <a:p>
            <a:endParaRPr lang="en-US" dirty="0"/>
          </a:p>
          <a:p>
            <a:r>
              <a:rPr lang="en-US" sz="3100" dirty="0"/>
              <a:t> </a:t>
            </a:r>
            <a:r>
              <a:rPr lang="en-US" sz="3100" dirty="0" smtClean="0"/>
              <a:t>The </a:t>
            </a:r>
            <a:r>
              <a:rPr lang="en-US" sz="3100" dirty="0"/>
              <a:t>FDS </a:t>
            </a:r>
            <a:r>
              <a:rPr lang="en-US" sz="3100" dirty="0" smtClean="0"/>
              <a:t>approach does </a:t>
            </a:r>
            <a:r>
              <a:rPr lang="en-US" sz="3100" dirty="0"/>
              <a:t>not rely on the processing limitations of </a:t>
            </a:r>
            <a:r>
              <a:rPr lang="en-US" sz="3100" dirty="0" smtClean="0"/>
              <a:t>being Gaussian, or being stationarity </a:t>
            </a:r>
            <a:r>
              <a:rPr lang="en-US" sz="3100" dirty="0"/>
              <a:t>and averaging of </a:t>
            </a:r>
            <a:r>
              <a:rPr lang="en-US" sz="3100" dirty="0" smtClean="0"/>
              <a:t>FFTs</a:t>
            </a:r>
          </a:p>
          <a:p>
            <a:endParaRPr lang="en-US" sz="3100" dirty="0"/>
          </a:p>
          <a:p>
            <a:r>
              <a:rPr lang="en-US" sz="3100" dirty="0"/>
              <a:t>T</a:t>
            </a:r>
            <a:r>
              <a:rPr lang="en-US" sz="3100" dirty="0" smtClean="0"/>
              <a:t>raditional </a:t>
            </a:r>
            <a:r>
              <a:rPr lang="en-US" sz="3100" dirty="0"/>
              <a:t>PSD and g</a:t>
            </a:r>
            <a:r>
              <a:rPr lang="en-US" sz="3100" baseline="-25000" dirty="0"/>
              <a:t>RMS</a:t>
            </a:r>
            <a:r>
              <a:rPr lang="en-US" sz="3100" dirty="0"/>
              <a:t> </a:t>
            </a:r>
            <a:r>
              <a:rPr lang="en-US" sz="3100" dirty="0" smtClean="0"/>
              <a:t>metrics are dependent upon models used and may not correlate well with shaker table results. </a:t>
            </a:r>
          </a:p>
          <a:p>
            <a:pPr marL="0" indent="0">
              <a:buNone/>
            </a:pP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42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 Because excita­tions of </a:t>
            </a:r>
            <a:r>
              <a:rPr lang="en-US" b="1" dirty="0">
                <a:solidFill>
                  <a:srgbClr val="FF0000"/>
                </a:solidFill>
              </a:rPr>
              <a:t>greatly different </a:t>
            </a:r>
            <a:r>
              <a:rPr lang="en-US" dirty="0"/>
              <a:t>peak probability distributions (PDFs) produce identical PSDs and g</a:t>
            </a:r>
            <a:r>
              <a:rPr lang="en-US" baseline="-25000" dirty="0"/>
              <a:t>RMS</a:t>
            </a:r>
            <a:r>
              <a:rPr lang="en-US" dirty="0"/>
              <a:t> measurements, the </a:t>
            </a:r>
            <a:r>
              <a:rPr lang="en-US" dirty="0" smtClean="0"/>
              <a:t>FDS can </a:t>
            </a:r>
            <a:r>
              <a:rPr lang="en-US" dirty="0"/>
              <a:t>be shown to better represent the </a:t>
            </a:r>
            <a:r>
              <a:rPr lang="en-US" dirty="0" smtClean="0"/>
              <a:t>actual severity </a:t>
            </a:r>
            <a:r>
              <a:rPr lang="en-US" dirty="0"/>
              <a:t>of the excitation. 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/>
              <a:t>Substituting the cumulative </a:t>
            </a:r>
            <a:r>
              <a:rPr lang="en-US" dirty="0" smtClean="0"/>
              <a:t>Fatigue Damage Spectrum </a:t>
            </a:r>
            <a:r>
              <a:rPr lang="en-US" dirty="0"/>
              <a:t>(FDS</a:t>
            </a:r>
            <a:r>
              <a:rPr lang="en-US" dirty="0" smtClean="0"/>
              <a:t>) and Damage Sum  (</a:t>
            </a:r>
            <a:r>
              <a:rPr lang="en-US" b="1" dirty="0"/>
              <a:t>Σ</a:t>
            </a:r>
            <a:r>
              <a:rPr lang="en-US" b="1" baseline="-25000" dirty="0"/>
              <a:t>FDS </a:t>
            </a:r>
            <a:r>
              <a:rPr lang="en-US" dirty="0"/>
              <a:t>)</a:t>
            </a:r>
            <a:r>
              <a:rPr lang="en-US" dirty="0" smtClean="0"/>
              <a:t> for </a:t>
            </a:r>
            <a:r>
              <a:rPr lang="en-US" dirty="0"/>
              <a:t>PSD and g</a:t>
            </a:r>
            <a:r>
              <a:rPr lang="en-US" baseline="-25000" dirty="0"/>
              <a:t>RMS </a:t>
            </a:r>
            <a:r>
              <a:rPr lang="en-US" baseline="-25000" dirty="0" smtClean="0"/>
              <a:t> </a:t>
            </a:r>
            <a:r>
              <a:rPr lang="en-US" dirty="0"/>
              <a:t>test profiles </a:t>
            </a:r>
            <a:r>
              <a:rPr lang="en-US" dirty="0" smtClean="0"/>
              <a:t>yields a test </a:t>
            </a:r>
            <a:r>
              <a:rPr lang="en-US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compression </a:t>
            </a:r>
            <a:r>
              <a:rPr 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measure </a:t>
            </a:r>
            <a:r>
              <a:rPr lang="en-US" dirty="0" smtClean="0"/>
              <a:t>based </a:t>
            </a:r>
            <a:r>
              <a:rPr lang="en-US" dirty="0"/>
              <a:t>on cumulative damage </a:t>
            </a:r>
            <a:r>
              <a:rPr lang="en-US" dirty="0" smtClean="0"/>
              <a:t>and leads to </a:t>
            </a:r>
            <a:r>
              <a:rPr lang="en-US" dirty="0"/>
              <a:t>more relevant reliability </a:t>
            </a:r>
            <a:r>
              <a:rPr lang="en-US" dirty="0" smtClean="0"/>
              <a:t>estimate and </a:t>
            </a:r>
            <a:r>
              <a:rPr lang="en-US" dirty="0"/>
              <a:t>confidence estimates </a:t>
            </a:r>
            <a:r>
              <a:rPr lang="en-US" dirty="0" smtClean="0"/>
              <a:t>as well as </a:t>
            </a:r>
            <a:r>
              <a:rPr lang="en-US" dirty="0"/>
              <a:t>sample sizes.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1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Don’t Miss the 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651" y="1738223"/>
            <a:ext cx="8951349" cy="4525963"/>
          </a:xfrm>
        </p:spPr>
        <p:txBody>
          <a:bodyPr/>
          <a:lstStyle/>
          <a:p>
            <a:r>
              <a:rPr lang="en-US" sz="1800" b="1" dirty="0"/>
              <a:t>A major </a:t>
            </a:r>
            <a:r>
              <a:rPr lang="en-US" sz="1800" b="1" dirty="0" smtClean="0"/>
              <a:t>shortcoming, </a:t>
            </a:r>
            <a:r>
              <a:rPr lang="en-US" sz="1800" b="1" dirty="0"/>
              <a:t>PSD-based random vibration tests are generated with Gaussian </a:t>
            </a:r>
            <a:r>
              <a:rPr lang="en-US" sz="1800" b="1" dirty="0" smtClean="0"/>
              <a:t>peak </a:t>
            </a:r>
            <a:r>
              <a:rPr lang="en-US" sz="1800" b="1" dirty="0"/>
              <a:t>probability distributions which average out the extreme events</a:t>
            </a:r>
            <a:r>
              <a:rPr lang="en-US" sz="1800" b="1" dirty="0" smtClean="0"/>
              <a:t>.</a:t>
            </a:r>
          </a:p>
          <a:p>
            <a:r>
              <a:rPr lang="en-US" sz="1800" b="1" dirty="0" smtClean="0"/>
              <a:t>The PPD should also described by kurtosis, the </a:t>
            </a:r>
            <a:r>
              <a:rPr lang="en-US" sz="1800" b="1" dirty="0"/>
              <a:t>4</a:t>
            </a:r>
            <a:r>
              <a:rPr lang="en-US" sz="1800" b="1" baseline="30000" dirty="0"/>
              <a:t>th</a:t>
            </a:r>
            <a:r>
              <a:rPr lang="en-US" sz="1800" b="1" dirty="0"/>
              <a:t> statistical moment about the mean of a data set. </a:t>
            </a:r>
            <a:r>
              <a:rPr lang="en-US" sz="1800" b="1" dirty="0" smtClean="0"/>
              <a:t> Kurtosis </a:t>
            </a:r>
            <a:r>
              <a:rPr lang="en-US" sz="1800" b="1" dirty="0"/>
              <a:t>describes the “peakiness” of the data and is described by the tails of the PPD and reflects a higher incidence of higher peak amplitudes than a Gaussian (normal) distribution</a:t>
            </a:r>
            <a:r>
              <a:rPr lang="en-US" sz="1800" b="1" dirty="0" smtClean="0"/>
              <a:t>.</a:t>
            </a:r>
          </a:p>
          <a:p>
            <a:endParaRPr lang="en-US" sz="1800" b="1" dirty="0" smtClean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649098"/>
              </p:ext>
            </p:extLst>
          </p:nvPr>
        </p:nvGraphicFramePr>
        <p:xfrm>
          <a:off x="4668325" y="3554082"/>
          <a:ext cx="3463545" cy="2600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Slide" r:id="rId3" imgW="4570544" imgH="3427517" progId="PowerPoint.Slide.12">
                  <p:embed/>
                </p:oleObj>
              </mc:Choice>
              <mc:Fallback>
                <p:oleObj name="Slide" r:id="rId3" imgW="4570544" imgH="3427517" progId="PowerPoint.Slide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8325" y="3554082"/>
                        <a:ext cx="3463545" cy="26009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07003" y="3867810"/>
            <a:ext cx="2447631" cy="1739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0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Damage Sum </a:t>
            </a:r>
            <a:r>
              <a:rPr lang="en-US" b="1" dirty="0"/>
              <a:t>Σ</a:t>
            </a:r>
            <a:r>
              <a:rPr lang="en-US" b="1" baseline="-25000" dirty="0"/>
              <a:t>FDS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33475" y="4024223"/>
            <a:ext cx="7587499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537" y="4866249"/>
            <a:ext cx="4322837" cy="1861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4838" y="2406402"/>
            <a:ext cx="6463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6089054" y="5297164"/>
            <a:ext cx="213192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SDoF via Smallwood RIRDF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534838" y="2892147"/>
            <a:ext cx="219932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7" name="Picture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637"/>
            <a:ext cx="6454239" cy="318842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val 2"/>
          <p:cNvSpPr/>
          <p:nvPr/>
        </p:nvSpPr>
        <p:spPr>
          <a:xfrm>
            <a:off x="2363190" y="2001897"/>
            <a:ext cx="163348" cy="17128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481914" y="2001896"/>
            <a:ext cx="163348" cy="17128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36681" y="2001895"/>
            <a:ext cx="163348" cy="17128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149361" y="1975301"/>
            <a:ext cx="163348" cy="171287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633475" y="1198673"/>
            <a:ext cx="21319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Most Damage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</a:endParaRPr>
          </a:p>
        </p:txBody>
      </p:sp>
      <p:cxnSp>
        <p:nvCxnSpPr>
          <p:cNvPr id="13" name="Straight Arrow Connector 12"/>
          <p:cNvCxnSpPr>
            <a:endCxn id="19" idx="0"/>
          </p:cNvCxnSpPr>
          <p:nvPr/>
        </p:nvCxnSpPr>
        <p:spPr>
          <a:xfrm flipH="1">
            <a:off x="1231035" y="1581303"/>
            <a:ext cx="81674" cy="39399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113808" y="1593636"/>
            <a:ext cx="249382" cy="39654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68085" y="1538829"/>
            <a:ext cx="1187989" cy="54483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546678" y="1505636"/>
            <a:ext cx="1592910" cy="5270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6655430" y="2870542"/>
            <a:ext cx="23879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Average Spectrum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6662057" y="2755075"/>
            <a:ext cx="327020" cy="653143"/>
          </a:xfrm>
          <a:prstGeom prst="rightBrac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81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Response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Substitutes Rainflow for SRS peak-hold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7" name="Picture 2" descr="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38" y="2660074"/>
            <a:ext cx="5241966" cy="324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Content Placeholder 3" descr="Bigger Box.BMP"/>
          <p:cNvPicPr>
            <a:picLocks noGrp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4478" y="3588678"/>
            <a:ext cx="3091392" cy="231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5554663" y="2443295"/>
            <a:ext cx="1874837" cy="5556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Rainflow Cycle Count  SD0Fs at 1/24</a:t>
            </a:r>
            <a:r>
              <a:rPr kumimoji="0" lang="en-US" altLang="en-US" sz="14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octave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29500" y="1944821"/>
            <a:ext cx="125730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2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637" y="1128004"/>
            <a:ext cx="8951349" cy="5792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Scalar </a:t>
            </a:r>
            <a:r>
              <a:rPr lang="en-US" b="1" dirty="0"/>
              <a:t>Σ</a:t>
            </a:r>
            <a:r>
              <a:rPr lang="en-US" b="1" baseline="-25000" dirty="0"/>
              <a:t>FDS</a:t>
            </a:r>
            <a:r>
              <a:rPr lang="en-US" dirty="0" smtClean="0"/>
              <a:t> is Volume Integral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Content Placeholder 3" descr="Bigger Box.BMP"/>
          <p:cNvPicPr>
            <a:picLocks noGrp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804" y="1906438"/>
            <a:ext cx="2826644" cy="240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Content Placeholder 9" descr="Inline image 1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1819" y="2527540"/>
            <a:ext cx="2541063" cy="1496488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11" name="TextBox 10"/>
          <p:cNvSpPr txBox="1"/>
          <p:nvPr/>
        </p:nvSpPr>
        <p:spPr>
          <a:xfrm>
            <a:off x="1466491" y="4690183"/>
            <a:ext cx="62599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FDS is of the form and includes the m &amp; Q variables of Miner’s Rule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The </a:t>
            </a:r>
            <a:r>
              <a:rPr lang="en-US" sz="2000" b="1" dirty="0"/>
              <a:t>Σ</a:t>
            </a:r>
            <a:r>
              <a:rPr lang="en-US" sz="2000" b="1" baseline="-25000" dirty="0"/>
              <a:t>FDS</a:t>
            </a:r>
            <a:r>
              <a:rPr lang="en-US" sz="2000" b="1" dirty="0" smtClean="0"/>
              <a:t> is a scalar quantity for comparison and compression for test acceleration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/>
              <a:t>Applicable to resonance band analysis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5120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Miner’s Rule </a:t>
            </a:r>
            <a:r>
              <a:rPr lang="en-US" dirty="0" err="1" smtClean="0"/>
              <a:t>Considertions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FDS variables -- m &amp; Q </a:t>
            </a:r>
            <a:r>
              <a:rPr lang="en-US" dirty="0" smtClean="0"/>
              <a:t>generalized-- </a:t>
            </a:r>
            <a:r>
              <a:rPr lang="en-US" dirty="0" smtClean="0"/>
              <a:t>to be refined</a:t>
            </a:r>
          </a:p>
          <a:p>
            <a:r>
              <a:rPr lang="en-US" dirty="0" smtClean="0"/>
              <a:t>Assembly level </a:t>
            </a:r>
          </a:p>
          <a:p>
            <a:pPr lvl="1"/>
            <a:r>
              <a:rPr lang="en-US" dirty="0" smtClean="0"/>
              <a:t>Excitation </a:t>
            </a:r>
            <a:r>
              <a:rPr lang="en-US" dirty="0" smtClean="0"/>
              <a:t>– relevant field time histories, </a:t>
            </a:r>
            <a:r>
              <a:rPr lang="en-US" dirty="0" err="1" smtClean="0"/>
              <a:t>qual</a:t>
            </a:r>
            <a:r>
              <a:rPr lang="en-US" dirty="0" smtClean="0"/>
              <a:t> test</a:t>
            </a:r>
          </a:p>
          <a:p>
            <a:pPr lvl="1"/>
            <a:r>
              <a:rPr lang="en-US" dirty="0" smtClean="0"/>
              <a:t>Response – characterize from field or sine sweep</a:t>
            </a:r>
          </a:p>
          <a:p>
            <a:pPr lvl="1"/>
            <a:r>
              <a:rPr lang="en-US" dirty="0" smtClean="0"/>
              <a:t>Material – S-N slope at local </a:t>
            </a:r>
            <a:r>
              <a:rPr lang="en-US" dirty="0" smtClean="0"/>
              <a:t>target, test to failure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1652741219"/>
              </p:ext>
            </p:extLst>
          </p:nvPr>
        </p:nvGraphicFramePr>
        <p:xfrm>
          <a:off x="1755476" y="4215094"/>
          <a:ext cx="5029200" cy="2378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09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FDS of Multiple Time Histories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5A203-A93A-4F0B-A962-DBCABF4C968B}" type="datetime4">
              <a:rPr lang="en-CA" smtClean="0"/>
              <a:t>July-28-15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ASTR 2015, Sep 9 – 11, Cambridge, MA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BCC94-14C1-6E4C-844A-BD620173F6D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7" name="Content Placeholder 4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4698" y="1624012"/>
            <a:ext cx="5395102" cy="452596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211018" y="1624012"/>
            <a:ext cx="2622431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Represents: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Steps and cumulative Σ</a:t>
            </a:r>
            <a:r>
              <a:rPr lang="en-US" b="1" baseline="-25000" dirty="0" smtClean="0"/>
              <a:t>FDS</a:t>
            </a:r>
            <a:r>
              <a:rPr lang="en-US" b="1" dirty="0" smtClean="0"/>
              <a:t> of  HALT process-&gt; Product strength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Regimes of Service Life &amp; Warranty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Test track segments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Envelope (max) of different exposures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Cumulative damage of Qual &amp; RDGT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/>
              <a:t>Tests to failure</a:t>
            </a:r>
          </a:p>
          <a:p>
            <a:endParaRPr lang="en-US" sz="2400" b="1" baseline="-25000" dirty="0"/>
          </a:p>
          <a:p>
            <a:endParaRPr lang="en-US" sz="2400" b="1" baseline="-25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baseline="-25000" dirty="0" smtClean="0"/>
          </a:p>
          <a:p>
            <a:endParaRPr lang="en-US" sz="2400" b="1" baseline="-25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R 2014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ASTR 2014 Template</Template>
  <TotalTime>450</TotalTime>
  <Words>742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ASTR 2014 Template</vt:lpstr>
      <vt:lpstr>Slide</vt:lpstr>
      <vt:lpstr>FDS, Kurtosion and Reliability Testing </vt:lpstr>
      <vt:lpstr>Abstract </vt:lpstr>
      <vt:lpstr>Rationale</vt:lpstr>
      <vt:lpstr>Don’t Miss the Damage</vt:lpstr>
      <vt:lpstr>Damage Sum ΣFDS </vt:lpstr>
      <vt:lpstr>Response Spectrum</vt:lpstr>
      <vt:lpstr>Scalar ΣFDS is Volume Integral</vt:lpstr>
      <vt:lpstr>Miner’s Rule Considertions</vt:lpstr>
      <vt:lpstr>FDS of Multiple Time Histories</vt:lpstr>
      <vt:lpstr>gRMS-- ΣFDS Comparison</vt:lpstr>
      <vt:lpstr>HALT &amp; HASS on Different Machines?</vt:lpstr>
      <vt:lpstr>Import or Run, get FDS &amp; ΣFDS  Note kurtosis &amp; Record Peaks</vt:lpstr>
      <vt:lpstr>CONCLUSIONS</vt:lpstr>
      <vt:lpstr>References</vt:lpstr>
    </vt:vector>
  </TitlesOfParts>
  <Company>Raytheon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Milena Krasich</dc:creator>
  <cp:lastModifiedBy>Steve Smithson</cp:lastModifiedBy>
  <cp:revision>54</cp:revision>
  <dcterms:created xsi:type="dcterms:W3CDTF">2014-07-31T21:04:06Z</dcterms:created>
  <dcterms:modified xsi:type="dcterms:W3CDTF">2015-07-28T16:09:06Z</dcterms:modified>
</cp:coreProperties>
</file>